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4630400" cy="8229600"/>
  <p:notesSz cx="8229600" cy="14630400"/>
  <p:embeddedFontLst>
    <p:embeddedFont>
      <p:font typeface="Alexandria" panose="020B0604020202020204" charset="-78"/>
      <p:regular r:id="rId23"/>
    </p:embeddedFont>
    <p:embeddedFont>
      <p:font typeface="Nobile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0T17:29:37.37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1 259,'12'-10,"1"0,0 1,1 1,0 0,27-12,-12 7,-5 2,0 2,1 1,0 1,1 1,-1 1,1 1,0 2,0 0,31 3,-38-1,0-2,1 0,-1-1,22-6,76-29,-32 10,-45 16,2 2,-1 2,1 1,0 2,43 1,455 6,-510-2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0T17:29:38.23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2153 226,'-987'-18,"893"14,-101-8,163 8,0-1,0-2,-58-20,79 23,-70-28,-171-44,188 63,-2 3,-123-4,162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0T17:29:39.25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0,'61'2,"102"16,58 26,-140-27,160 39,104 20,-282-62,-1 3,75 31,-31-10,-81-31,1 0,0-2,1-1,35 1,110-6,-67-2,152 3,-226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740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Ethical Issues in Academic and Industrial Research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Ethical considerations are essential for both the integrity of research and the well-being of individuals and society.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0B66921-E6A8-F61C-6266-71F204518C75}"/>
                  </a:ext>
                </a:extLst>
              </p14:cNvPr>
              <p14:cNvContentPartPr/>
              <p14:nvPr/>
            </p14:nvContentPartPr>
            <p14:xfrm>
              <a:off x="12882687" y="7916104"/>
              <a:ext cx="577440" cy="93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0B66921-E6A8-F61C-6266-71F204518C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9047" y="7808104"/>
                <a:ext cx="68508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A1B0216-F079-C7B1-D373-DF87ECCB753D}"/>
                  </a:ext>
                </a:extLst>
              </p14:cNvPr>
              <p14:cNvContentPartPr/>
              <p14:nvPr/>
            </p14:nvContentPartPr>
            <p14:xfrm>
              <a:off x="12697647" y="7835464"/>
              <a:ext cx="775440" cy="81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A1B0216-F079-C7B1-D373-DF87ECCB75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44007" y="7727464"/>
                <a:ext cx="88308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1874901-8AEC-5F79-2931-0C3D301A8A97}"/>
                  </a:ext>
                </a:extLst>
              </p14:cNvPr>
              <p14:cNvContentPartPr/>
              <p14:nvPr/>
            </p14:nvContentPartPr>
            <p14:xfrm>
              <a:off x="12685767" y="7836184"/>
              <a:ext cx="796680" cy="129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1874901-8AEC-5F79-2931-0C3D301A8A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32127" y="7728184"/>
                <a:ext cx="904320" cy="3448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52C903D-9323-6D22-F39E-E7D373FB005E}"/>
              </a:ext>
            </a:extLst>
          </p:cNvPr>
          <p:cNvSpPr/>
          <p:nvPr/>
        </p:nvSpPr>
        <p:spPr>
          <a:xfrm>
            <a:off x="12882687" y="7662441"/>
            <a:ext cx="1620391" cy="485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0735"/>
            <a:ext cx="95053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Environmental Ethics in Research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31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Minimizing environmental harm during research activities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Sustainable use of resources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Proper disposal of hazardous materials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Compliance with environmental regulations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958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3397FB-7ABC-17E4-CF8F-F2294DC2FDE7}"/>
              </a:ext>
            </a:extLst>
          </p:cNvPr>
          <p:cNvSpPr/>
          <p:nvPr/>
        </p:nvSpPr>
        <p:spPr>
          <a:xfrm>
            <a:off x="12896191" y="7662441"/>
            <a:ext cx="1620391" cy="485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0735"/>
            <a:ext cx="90262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Ethics in Collaborative Research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31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Fair recognition of contributions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Open communication among partners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Adherence to agreed research standards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Conflict resolution mechanisms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958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C530D2-66D1-26DB-5536-BF2696749AF9}"/>
              </a:ext>
            </a:extLst>
          </p:cNvPr>
          <p:cNvSpPr/>
          <p:nvPr/>
        </p:nvSpPr>
        <p:spPr>
          <a:xfrm>
            <a:off x="12884616" y="7662441"/>
            <a:ext cx="1620391" cy="485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0735"/>
            <a:ext cx="5949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Dual Use of Research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31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Awareness of potential misuse of research findings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Balancing scientific progress and security concerns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Responsible dissemination of sensitive information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Ethical review of high-risk projects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958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E3BC14-4959-52D3-0202-B5CEAC76DF7A}"/>
              </a:ext>
            </a:extLst>
          </p:cNvPr>
          <p:cNvSpPr/>
          <p:nvPr/>
        </p:nvSpPr>
        <p:spPr>
          <a:xfrm>
            <a:off x="12884617" y="7662441"/>
            <a:ext cx="1620391" cy="485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0735"/>
            <a:ext cx="72035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Whistleblower Protection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31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Safe channels for reporting misconduct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Protection from retaliation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 for ethical reporting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Encouraging transparency and accountability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958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8B0950-5B24-8657-A15B-4C36C52B9F7A}"/>
              </a:ext>
            </a:extLst>
          </p:cNvPr>
          <p:cNvSpPr/>
          <p:nvPr/>
        </p:nvSpPr>
        <p:spPr>
          <a:xfrm>
            <a:off x="12884616" y="7662441"/>
            <a:ext cx="1620391" cy="485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0735"/>
            <a:ext cx="87104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Cultural Sensitivity in Research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31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Respect for cultural beliefs and values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Inclusive research practices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Avoiding cultural appropriation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Engagement with local communities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958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E8E2A9-8836-E63C-5AC6-6933A282111E}"/>
              </a:ext>
            </a:extLst>
          </p:cNvPr>
          <p:cNvSpPr/>
          <p:nvPr/>
        </p:nvSpPr>
        <p:spPr>
          <a:xfrm>
            <a:off x="12861467" y="7662441"/>
            <a:ext cx="1620391" cy="485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0735"/>
            <a:ext cx="62855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Authorship and Credit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31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Clear guidelines for authorship based on contribution.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Avoiding "gift" or "ghost" authorship.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Acknowledging contributors properly.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Disputes over credit can damage collaboration and integrity.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958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C7A3E0-05B3-D059-ADBD-728B9A5E9BDA}"/>
              </a:ext>
            </a:extLst>
          </p:cNvPr>
          <p:cNvSpPr/>
          <p:nvPr/>
        </p:nvSpPr>
        <p:spPr>
          <a:xfrm>
            <a:off x="12884617" y="7662441"/>
            <a:ext cx="1620391" cy="485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0735"/>
            <a:ext cx="88527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Ethical Review Boards (IRB/IEC)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31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Role of Institutional Review Boards in approving human/animal studies.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Ensuring protocols meet ethical and legal standards.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Regular monitoring and compliance enforcement.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Encouraging ethical oversight across all disciplines.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958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BF0662-D582-0C9F-3F8A-FD7A1F81D51B}"/>
              </a:ext>
            </a:extLst>
          </p:cNvPr>
          <p:cNvSpPr/>
          <p:nvPr/>
        </p:nvSpPr>
        <p:spPr>
          <a:xfrm>
            <a:off x="12873042" y="7662441"/>
            <a:ext cx="1620391" cy="485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0735"/>
            <a:ext cx="119298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Global and Cultural Ethical Considerations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31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Ethical norms may vary across cultures and countries.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 Consent and autonomy in collectivist vs. individualist societies.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Importance of respecting local values while maintaining universal ethics.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Collaborating ethically in international research.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958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0C68BE-CA47-9E48-8B6A-C3F702347F83}"/>
              </a:ext>
            </a:extLst>
          </p:cNvPr>
          <p:cNvSpPr/>
          <p:nvPr/>
        </p:nvSpPr>
        <p:spPr>
          <a:xfrm>
            <a:off x="12907766" y="7662441"/>
            <a:ext cx="1620391" cy="485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0735"/>
            <a:ext cx="97627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Emerging Technologies and Ethics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31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Ethical challenges in AI, genetic engineering, and nanotechnology.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Addressing unforeseen consequences of innovation.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Importance of foresight and ethical foresight committees.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Balancing progress with precaution.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958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1FA8C2-8F04-378A-BF5E-A033E36588C2}"/>
              </a:ext>
            </a:extLst>
          </p:cNvPr>
          <p:cNvSpPr/>
          <p:nvPr/>
        </p:nvSpPr>
        <p:spPr>
          <a:xfrm>
            <a:off x="12907765" y="7662441"/>
            <a:ext cx="1620391" cy="485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640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Ethical Challenges in Funding and Sponsorship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875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056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Influence of sponsors on research direction or outcomes.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478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Pressure to deliver favorable results for funders.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900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Ensuring transparency in funding sources.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322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Declaring and managing potential conflicts of interest.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502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573F69-6D5B-6FC0-0878-BD9E678B0FB3}"/>
              </a:ext>
            </a:extLst>
          </p:cNvPr>
          <p:cNvSpPr/>
          <p:nvPr/>
        </p:nvSpPr>
        <p:spPr>
          <a:xfrm>
            <a:off x="12873042" y="7662441"/>
            <a:ext cx="1620391" cy="485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95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Research Integrity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15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Integrity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964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Accurate data collection and analysis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634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Falsification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056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Fabrication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478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Plagiarism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15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0964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Openness and accountability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634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Publication bias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1056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Conflicts of interest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5478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Reproducibility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EAEBF8-F44D-6A26-F50D-C759773A95F2}"/>
              </a:ext>
            </a:extLst>
          </p:cNvPr>
          <p:cNvSpPr/>
          <p:nvPr/>
        </p:nvSpPr>
        <p:spPr>
          <a:xfrm>
            <a:off x="12873042" y="7662441"/>
            <a:ext cx="1620391" cy="485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183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672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Ethical considerations are vital for the advancement of knowledge and the well-being of society. By upholding ethical principles, researchers can ensure the integrity of their work and promote responsible innovation.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9482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CB5BEF-5DF1-7F3E-93FA-D3D8B8B61588}"/>
              </a:ext>
            </a:extLst>
          </p:cNvPr>
          <p:cNvSpPr/>
          <p:nvPr/>
        </p:nvSpPr>
        <p:spPr>
          <a:xfrm>
            <a:off x="12873042" y="7662441"/>
            <a:ext cx="1620391" cy="485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5489"/>
            <a:ext cx="74371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Human Subjects Research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35208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Informed Consent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Voluntary participation with full understanding of risks and benefits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537" y="335208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30958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Privacy and Confidentiality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22583" y="415432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Protection of sensitive information and identities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41317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Beneficence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Maximizing benefits and minimizing harm to participants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Animal Research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Humane Treatment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Minimizing pain, distress, and suffering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Justification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Valid scientific purpose and ethical considerations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Alternatives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Exploring non-animal methods whenever possible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75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38" y="3144560"/>
            <a:ext cx="525684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Intellectual Property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8" y="4134207"/>
            <a:ext cx="515422" cy="515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43157" y="409813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Patents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43157" y="4544020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Exclusive rights to inventions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38" y="5528548"/>
            <a:ext cx="515422" cy="515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43157" y="549247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Copyrights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443157" y="5938361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Protection of original works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38" y="6922889"/>
            <a:ext cx="515422" cy="5154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43157" y="688681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Trademarks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443157" y="7332702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Distinctive signs for goods and services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964D91-309C-90B8-797E-ECBCB056FAC7}"/>
              </a:ext>
            </a:extLst>
          </p:cNvPr>
          <p:cNvSpPr/>
          <p:nvPr/>
        </p:nvSpPr>
        <p:spPr>
          <a:xfrm>
            <a:off x="12873041" y="7662441"/>
            <a:ext cx="1620391" cy="485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Conflict of Interest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Financial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64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Personal gain from research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083" y="4536400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089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Personal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Relationships influencing research decisions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246" y="3014305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50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Institutional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57617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Organizational biases impacting research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6246" y="6058376"/>
            <a:ext cx="255151" cy="31896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7A15B79-BFC5-8BB3-AD1A-2FCDC74E2563}"/>
              </a:ext>
            </a:extLst>
          </p:cNvPr>
          <p:cNvSpPr/>
          <p:nvPr/>
        </p:nvSpPr>
        <p:spPr>
          <a:xfrm>
            <a:off x="12896191" y="7662441"/>
            <a:ext cx="1620391" cy="485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387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Privacy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3187660"/>
            <a:ext cx="30480" cy="290322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368272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4428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485317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341447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security and confidentiality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273612" y="472606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0" name="Shape 6"/>
          <p:cNvSpPr/>
          <p:nvPr/>
        </p:nvSpPr>
        <p:spPr>
          <a:xfrm>
            <a:off x="793790" y="44861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4528661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183011" y="445781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Informed consent and individual rights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1273612" y="576941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4" name="Shape 9"/>
          <p:cNvSpPr/>
          <p:nvPr/>
        </p:nvSpPr>
        <p:spPr>
          <a:xfrm>
            <a:off x="793790" y="55295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572006"/>
            <a:ext cx="340162" cy="42529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2183011" y="550116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Compliance with privacy regulations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60570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Research Misconduct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11660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Falsification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Manipulating research data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711660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Fabrication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449497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Inventing or creating data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711660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Plagiarism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Using someone else's work without attribution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5E2476-2459-44FA-B537-C0E27DC41FD4}"/>
              </a:ext>
            </a:extLst>
          </p:cNvPr>
          <p:cNvSpPr/>
          <p:nvPr/>
        </p:nvSpPr>
        <p:spPr>
          <a:xfrm>
            <a:off x="12896191" y="7662441"/>
            <a:ext cx="1620391" cy="485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2610"/>
            <a:ext cx="88878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Responsible Research Practices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2995017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8683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8255" y="3221831"/>
            <a:ext cx="18813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816072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859649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06431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5895261" y="4086463"/>
            <a:ext cx="20439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Accountability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892" y="49289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6702266" y="4951095"/>
            <a:ext cx="11930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Integrity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5545336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5588913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894773" y="579358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500" dirty="0"/>
          </a:p>
        </p:txBody>
      </p:sp>
      <p:sp>
        <p:nvSpPr>
          <p:cNvPr id="17" name="Text 11"/>
          <p:cNvSpPr/>
          <p:nvPr/>
        </p:nvSpPr>
        <p:spPr>
          <a:xfrm>
            <a:off x="7509272" y="5815727"/>
            <a:ext cx="20839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Ethics Training</a:t>
            </a:r>
            <a:endParaRPr lang="en-US" sz="2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D3966C-7BA1-55CE-82E7-47E3FF00E631}"/>
              </a:ext>
            </a:extLst>
          </p:cNvPr>
          <p:cNvSpPr/>
          <p:nvPr/>
        </p:nvSpPr>
        <p:spPr>
          <a:xfrm>
            <a:off x="12873041" y="7662441"/>
            <a:ext cx="1620391" cy="485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534</Words>
  <Application>Microsoft Office PowerPoint</Application>
  <PresentationFormat>Custom</PresentationFormat>
  <Paragraphs>133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Nobile</vt:lpstr>
      <vt:lpstr>Alexandria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Shubham Rathore</cp:lastModifiedBy>
  <cp:revision>2</cp:revision>
  <dcterms:created xsi:type="dcterms:W3CDTF">2025-04-20T17:15:02Z</dcterms:created>
  <dcterms:modified xsi:type="dcterms:W3CDTF">2025-04-20T17:34:30Z</dcterms:modified>
</cp:coreProperties>
</file>